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5" autoAdjust="0"/>
    <p:restoredTop sz="94660"/>
  </p:normalViewPr>
  <p:slideViewPr>
    <p:cSldViewPr snapToGrid="0">
      <p:cViewPr varScale="1">
        <p:scale>
          <a:sx n="76" d="100"/>
          <a:sy n="76" d="100"/>
        </p:scale>
        <p:origin x="25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70.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12/21/2014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12/21/2014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12/21/2014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12/21/2014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12/21/2014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12/21/2014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12/21/2014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12/21/2014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12/21/2014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12/21/2014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12/21/2014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12/21/2014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12/21/2014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12/21/2014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12/21/2014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12/21/2014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12/21/2014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12/21/2014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6.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7.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6.png"/><Relationship Id="rId4" Type="http://schemas.openxmlformats.org/officeDocument/2006/relationships/image" Target="../media/image70.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6.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000" b="1" dirty="0"/>
              <a:t>Classification of Speech/Music Using Multivariate Features</a:t>
            </a:r>
            <a:r>
              <a:rPr lang="en-US" sz="4000" dirty="0"/>
              <a:t/>
            </a:r>
            <a:br>
              <a:rPr lang="en-US" sz="4000" dirty="0"/>
            </a:br>
            <a:r>
              <a:rPr lang="en-US" sz="4000" dirty="0"/>
              <a:t/>
            </a:r>
            <a:br>
              <a:rPr lang="en-US" sz="4000" dirty="0"/>
            </a:br>
            <a:endParaRPr lang="en-US" sz="4000" dirty="0"/>
          </a:p>
        </p:txBody>
      </p:sp>
      <p:sp>
        <p:nvSpPr>
          <p:cNvPr id="3" name="Subtitle 2"/>
          <p:cNvSpPr>
            <a:spLocks noGrp="1"/>
          </p:cNvSpPr>
          <p:nvPr>
            <p:ph type="subTitle" idx="1"/>
          </p:nvPr>
        </p:nvSpPr>
        <p:spPr/>
        <p:txBody>
          <a:bodyPr/>
          <a:lstStyle/>
          <a:p>
            <a:r>
              <a:rPr lang="en-US" dirty="0" smtClean="0"/>
              <a:t> - </a:t>
            </a:r>
            <a:r>
              <a:rPr lang="en-US" dirty="0" err="1" smtClean="0"/>
              <a:t>Shubhanshu</a:t>
            </a:r>
            <a:r>
              <a:rPr lang="en-US" dirty="0" smtClean="0"/>
              <a:t> Yadav</a:t>
            </a:r>
          </a:p>
          <a:p>
            <a:r>
              <a:rPr lang="en-US" dirty="0" smtClean="0"/>
              <a:t>Fundamentals of speaker recognition</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28931859"/>
      </p:ext>
    </p:extLst>
  </p:cSld>
  <p:clrMapOvr>
    <a:masterClrMapping/>
  </p:clrMapOvr>
  <mc:AlternateContent xmlns:mc="http://schemas.openxmlformats.org/markup-compatibility/2006" xmlns:p14="http://schemas.microsoft.com/office/powerpoint/2010/main">
    <mc:Choice Requires="p14">
      <p:transition spd="slow" p14:dur="2000" advTm="11507"/>
    </mc:Choice>
    <mc:Fallback xmlns="">
      <p:transition spd="slow" advTm="115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42682"/>
          </a:xfrm>
        </p:spPr>
        <p:txBody>
          <a:bodyPr/>
          <a:lstStyle/>
          <a:p>
            <a:r>
              <a:rPr lang="en-US" b="1" dirty="0"/>
              <a:t>Implementation</a:t>
            </a:r>
            <a:endParaRPr lang="en-US" dirty="0"/>
          </a:p>
        </p:txBody>
      </p:sp>
      <p:pic>
        <p:nvPicPr>
          <p:cNvPr id="14" name="Content Placeholder 1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105400" y="452718"/>
            <a:ext cx="3297829" cy="5897282"/>
          </a:xfr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46979635"/>
      </p:ext>
    </p:extLst>
  </p:cSld>
  <p:clrMapOvr>
    <a:masterClrMapping/>
  </p:clrMapOvr>
  <mc:AlternateContent xmlns:mc="http://schemas.openxmlformats.org/markup-compatibility/2006" xmlns:p14="http://schemas.microsoft.com/office/powerpoint/2010/main">
    <mc:Choice Requires="p14">
      <p:transition spd="slow" p14:dur="2000" advTm="182774"/>
    </mc:Choice>
    <mc:Fallback xmlns="">
      <p:transition spd="slow" advTm="1827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779536027"/>
              </p:ext>
            </p:extLst>
          </p:nvPr>
        </p:nvGraphicFramePr>
        <p:xfrm>
          <a:off x="1435100" y="1993899"/>
          <a:ext cx="7823200" cy="2430940"/>
        </p:xfrm>
        <a:graphic>
          <a:graphicData uri="http://schemas.openxmlformats.org/drawingml/2006/table">
            <a:tbl>
              <a:tblPr firstRow="1" firstCol="1" bandRow="1"/>
              <a:tblGrid>
                <a:gridCol w="3911600"/>
                <a:gridCol w="3911600"/>
              </a:tblGrid>
              <a:tr h="607735">
                <a:tc>
                  <a:txBody>
                    <a:bodyPr/>
                    <a:lstStyle/>
                    <a:p>
                      <a:pPr marL="0" marR="0" algn="just">
                        <a:spcBef>
                          <a:spcPts val="0"/>
                        </a:spcBef>
                        <a:spcAft>
                          <a:spcPts val="400"/>
                        </a:spcAft>
                      </a:pPr>
                      <a:r>
                        <a:rPr lang="en-US" sz="2400" dirty="0">
                          <a:effectLst/>
                          <a:latin typeface="Times New Roman" panose="02020603050405020304" pitchFamily="18" charset="0"/>
                          <a:ea typeface="Times New Roman" panose="02020603050405020304" pitchFamily="18" charset="0"/>
                        </a:rPr>
                        <a:t>File Type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spcBef>
                          <a:spcPts val="0"/>
                        </a:spcBef>
                        <a:spcAft>
                          <a:spcPts val="400"/>
                        </a:spcAft>
                      </a:pPr>
                      <a:r>
                        <a:rPr lang="en-US" sz="2400">
                          <a:effectLst/>
                          <a:latin typeface="Times New Roman" panose="02020603050405020304" pitchFamily="18" charset="0"/>
                          <a:ea typeface="Times New Roman" panose="02020603050405020304" pitchFamily="18" charset="0"/>
                        </a:rPr>
                        <a:t>Classification Percentage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07735">
                <a:tc>
                  <a:txBody>
                    <a:bodyPr/>
                    <a:lstStyle/>
                    <a:p>
                      <a:pPr marL="0" marR="0" algn="just">
                        <a:spcBef>
                          <a:spcPts val="0"/>
                        </a:spcBef>
                        <a:spcAft>
                          <a:spcPts val="400"/>
                        </a:spcAft>
                      </a:pPr>
                      <a:r>
                        <a:rPr lang="en-US" sz="2400" dirty="0">
                          <a:effectLst/>
                          <a:latin typeface="Times New Roman" panose="02020603050405020304" pitchFamily="18" charset="0"/>
                          <a:ea typeface="Times New Roman" panose="02020603050405020304" pitchFamily="18" charset="0"/>
                        </a:rPr>
                        <a:t>Speech</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spcBef>
                          <a:spcPts val="0"/>
                        </a:spcBef>
                        <a:spcAft>
                          <a:spcPts val="400"/>
                        </a:spcAft>
                      </a:pPr>
                      <a:r>
                        <a:rPr lang="en-US" sz="2400">
                          <a:effectLst/>
                          <a:latin typeface="Times New Roman" panose="02020603050405020304" pitchFamily="18" charset="0"/>
                          <a:ea typeface="Times New Roman" panose="02020603050405020304" pitchFamily="18" charset="0"/>
                        </a:rPr>
                        <a:t>81.82%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07735">
                <a:tc>
                  <a:txBody>
                    <a:bodyPr/>
                    <a:lstStyle/>
                    <a:p>
                      <a:pPr marL="0" marR="0" algn="just">
                        <a:spcBef>
                          <a:spcPts val="0"/>
                        </a:spcBef>
                        <a:spcAft>
                          <a:spcPts val="400"/>
                        </a:spcAft>
                      </a:pPr>
                      <a:r>
                        <a:rPr lang="en-US" sz="2400">
                          <a:effectLst/>
                          <a:latin typeface="Times New Roman" panose="02020603050405020304" pitchFamily="18" charset="0"/>
                          <a:ea typeface="Times New Roman" panose="02020603050405020304" pitchFamily="18" charset="0"/>
                        </a:rPr>
                        <a:t>Music with no vocals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spcBef>
                          <a:spcPts val="0"/>
                        </a:spcBef>
                        <a:spcAft>
                          <a:spcPts val="400"/>
                        </a:spcAft>
                      </a:pPr>
                      <a:r>
                        <a:rPr lang="en-US" sz="2400">
                          <a:effectLst/>
                          <a:latin typeface="Times New Roman" panose="02020603050405020304" pitchFamily="18" charset="0"/>
                          <a:ea typeface="Times New Roman" panose="02020603050405020304" pitchFamily="18" charset="0"/>
                        </a:rPr>
                        <a:t>66%</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07735">
                <a:tc>
                  <a:txBody>
                    <a:bodyPr/>
                    <a:lstStyle/>
                    <a:p>
                      <a:pPr marL="0" marR="0" algn="just">
                        <a:spcBef>
                          <a:spcPts val="0"/>
                        </a:spcBef>
                        <a:spcAft>
                          <a:spcPts val="400"/>
                        </a:spcAft>
                      </a:pPr>
                      <a:r>
                        <a:rPr lang="en-US" sz="2400">
                          <a:effectLst/>
                          <a:latin typeface="Times New Roman" panose="02020603050405020304" pitchFamily="18" charset="0"/>
                          <a:ea typeface="Times New Roman" panose="02020603050405020304" pitchFamily="18" charset="0"/>
                        </a:rPr>
                        <a:t>Music with vocals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just">
                        <a:spcBef>
                          <a:spcPts val="0"/>
                        </a:spcBef>
                        <a:spcAft>
                          <a:spcPts val="400"/>
                        </a:spcAft>
                      </a:pPr>
                      <a:r>
                        <a:rPr lang="en-US" sz="2400" dirty="0">
                          <a:effectLst/>
                          <a:latin typeface="Times New Roman" panose="02020603050405020304" pitchFamily="18" charset="0"/>
                          <a:ea typeface="Times New Roman" panose="02020603050405020304" pitchFamily="18" charset="0"/>
                        </a:rPr>
                        <a:t>91.8%</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17754863"/>
      </p:ext>
    </p:extLst>
  </p:cSld>
  <p:clrMapOvr>
    <a:masterClrMapping/>
  </p:clrMapOvr>
  <mc:AlternateContent xmlns:mc="http://schemas.openxmlformats.org/markup-compatibility/2006" xmlns:p14="http://schemas.microsoft.com/office/powerpoint/2010/main">
    <mc:Choice Requires="p14">
      <p:transition spd="slow" p14:dur="2000" advTm="88792"/>
    </mc:Choice>
    <mc:Fallback xmlns="">
      <p:transition spd="slow" advTm="88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dirty="0" smtClean="0"/>
              <a:t>Moving Average Computation – 5 Frames &gt; 3 Frames.</a:t>
            </a:r>
          </a:p>
          <a:p>
            <a:r>
              <a:rPr lang="en-US" dirty="0" smtClean="0"/>
              <a:t>Performed another implementation with BIC. The results obtained from that closely track the proposed implementation.</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88795202"/>
      </p:ext>
    </p:extLst>
  </p:cSld>
  <p:clrMapOvr>
    <a:masterClrMapping/>
  </p:clrMapOvr>
  <mc:AlternateContent xmlns:mc="http://schemas.openxmlformats.org/markup-compatibility/2006">
    <mc:Choice xmlns:p14="http://schemas.microsoft.com/office/powerpoint/2010/main" Requires="p14">
      <p:transition spd="slow" p14:dur="2000" advTm="46229"/>
    </mc:Choice>
    <mc:Fallback>
      <p:transition spd="slow" advTm="462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5411" y="2484718"/>
            <a:ext cx="9404723" cy="1400530"/>
          </a:xfrm>
        </p:spPr>
        <p:txBody>
          <a:bodyPr/>
          <a:lstStyle/>
          <a:p>
            <a:pPr algn="ctr"/>
            <a:r>
              <a:rPr lang="en-US" dirty="0" smtClean="0"/>
              <a:t>THANK YOU!</a:t>
            </a: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07726760"/>
      </p:ext>
    </p:extLst>
  </p:cSld>
  <p:clrMapOvr>
    <a:masterClrMapping/>
  </p:clrMapOvr>
  <mc:AlternateContent xmlns:mc="http://schemas.openxmlformats.org/markup-compatibility/2006">
    <mc:Choice xmlns:p14="http://schemas.microsoft.com/office/powerpoint/2010/main" Requires="p14">
      <p:transition spd="slow" p14:dur="2000" advTm="1609"/>
    </mc:Choice>
    <mc:Fallback>
      <p:transition spd="slow" advTm="16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a:t>
            </a:r>
            <a:endParaRPr lang="en-US" dirty="0"/>
          </a:p>
        </p:txBody>
      </p:sp>
      <p:sp>
        <p:nvSpPr>
          <p:cNvPr id="3" name="Content Placeholder 2"/>
          <p:cNvSpPr>
            <a:spLocks noGrp="1"/>
          </p:cNvSpPr>
          <p:nvPr>
            <p:ph idx="1"/>
          </p:nvPr>
        </p:nvSpPr>
        <p:spPr/>
        <p:txBody>
          <a:bodyPr/>
          <a:lstStyle/>
          <a:p>
            <a:r>
              <a:rPr lang="en-US" dirty="0"/>
              <a:t>Audio Classification plays an important role in understanding the semantic content of the audio </a:t>
            </a:r>
            <a:r>
              <a:rPr lang="en-US" dirty="0" smtClean="0"/>
              <a:t>data.</a:t>
            </a:r>
          </a:p>
          <a:p>
            <a:pPr marL="0" indent="0">
              <a:buNone/>
            </a:pPr>
            <a:endParaRPr lang="en-US" dirty="0" smtClean="0"/>
          </a:p>
          <a:p>
            <a:r>
              <a:rPr lang="en-US" dirty="0"/>
              <a:t>An automated audio classification system classifying the content into speech, music and silence can be used for many purposes including but not limited to audio indexing, content based audio retrieval and online audio distribution. </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34751394"/>
      </p:ext>
    </p:extLst>
  </p:cSld>
  <p:clrMapOvr>
    <a:masterClrMapping/>
  </p:clrMapOvr>
  <mc:AlternateContent xmlns:mc="http://schemas.openxmlformats.org/markup-compatibility/2006" xmlns:p14="http://schemas.microsoft.com/office/powerpoint/2010/main">
    <mc:Choice Requires="p14">
      <p:transition spd="slow" p14:dur="2000" advTm="64292"/>
    </mc:Choice>
    <mc:Fallback xmlns="">
      <p:transition spd="slow" advTm="642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Extraction – MFCC	</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MFCCs are a widely used feature in audio and speech processing.</a:t>
                </a:r>
              </a:p>
              <a:p>
                <a:r>
                  <a:rPr lang="en-US" dirty="0" smtClean="0"/>
                  <a:t>Mel-frequency </a:t>
                </a:r>
                <a:r>
                  <a:rPr lang="en-US" dirty="0" err="1"/>
                  <a:t>cepstral</a:t>
                </a:r>
                <a:r>
                  <a:rPr lang="en-US" dirty="0"/>
                  <a:t> coefficients (MFCC) is a parameter used in the discrimination due to the spectral difference between music and </a:t>
                </a:r>
                <a:r>
                  <a:rPr lang="en-US" dirty="0" smtClean="0"/>
                  <a:t>speech.</a:t>
                </a:r>
              </a:p>
              <a:p>
                <a:r>
                  <a:rPr lang="en-US" dirty="0"/>
                  <a:t>A commonly used formula to approximately reflect the relation between the </a:t>
                </a:r>
                <a:r>
                  <a:rPr lang="en-US" dirty="0" err="1"/>
                  <a:t>Melfrequency</a:t>
                </a:r>
                <a:r>
                  <a:rPr lang="en-US" dirty="0"/>
                  <a:t> and the physical frequency is given by:-</a:t>
                </a:r>
              </a:p>
              <a:p>
                <a14:m>
                  <m:oMath xmlns:m="http://schemas.openxmlformats.org/officeDocument/2006/math">
                    <m:r>
                      <a:rPr lang="en-US" i="1">
                        <a:latin typeface="Cambria Math" panose="02040503050406030204" pitchFamily="18" charset="0"/>
                      </a:rPr>
                      <m:t>𝑀</m:t>
                    </m:r>
                    <m:d>
                      <m:dPr>
                        <m:ctrlPr>
                          <a:rPr lang="en-US" i="1">
                            <a:latin typeface="Cambria Math" panose="02040503050406030204" pitchFamily="18" charset="0"/>
                          </a:rPr>
                        </m:ctrlPr>
                      </m:dPr>
                      <m:e>
                        <m:r>
                          <a:rPr lang="en-US" i="1">
                            <a:latin typeface="Cambria Math" panose="02040503050406030204" pitchFamily="18" charset="0"/>
                          </a:rPr>
                          <m:t>𝑓</m:t>
                        </m:r>
                      </m:e>
                    </m:d>
                    <m:r>
                      <a:rPr lang="en-US" i="1">
                        <a:latin typeface="Cambria Math" panose="02040503050406030204" pitchFamily="18" charset="0"/>
                      </a:rPr>
                      <m:t>=1125×</m:t>
                    </m:r>
                    <m:sSub>
                      <m:sSubPr>
                        <m:ctrlPr>
                          <a:rPr lang="en-US" i="1">
                            <a:latin typeface="Cambria Math" panose="02040503050406030204" pitchFamily="18" charset="0"/>
                          </a:rPr>
                        </m:ctrlPr>
                      </m:sSubPr>
                      <m:e>
                        <m:r>
                          <a:rPr lang="en-US" i="1">
                            <a:latin typeface="Cambria Math" panose="02040503050406030204" pitchFamily="18" charset="0"/>
                          </a:rPr>
                          <m:t>𝑙𝑜𝑔</m:t>
                        </m:r>
                      </m:e>
                      <m:sub>
                        <m:r>
                          <a:rPr lang="en-US" i="1">
                            <a:latin typeface="Cambria Math" panose="02040503050406030204" pitchFamily="18" charset="0"/>
                          </a:rPr>
                          <m:t>10</m:t>
                        </m:r>
                      </m:sub>
                    </m:sSub>
                    <m:r>
                      <a:rPr lang="en-US" i="1">
                        <a:latin typeface="Cambria Math" panose="02040503050406030204" pitchFamily="18" charset="0"/>
                      </a:rPr>
                      <m:t>(1+</m:t>
                    </m:r>
                    <m:f>
                      <m:fPr>
                        <m:ctrlPr>
                          <a:rPr lang="en-US" i="1">
                            <a:latin typeface="Cambria Math" panose="02040503050406030204" pitchFamily="18" charset="0"/>
                          </a:rPr>
                        </m:ctrlPr>
                      </m:fPr>
                      <m:num>
                        <m:r>
                          <a:rPr lang="en-US" i="1">
                            <a:latin typeface="Cambria Math" panose="02040503050406030204" pitchFamily="18" charset="0"/>
                          </a:rPr>
                          <m:t>𝑓</m:t>
                        </m:r>
                      </m:num>
                      <m:den>
                        <m:r>
                          <a:rPr lang="en-US" i="1">
                            <a:latin typeface="Cambria Math" panose="02040503050406030204" pitchFamily="18" charset="0"/>
                          </a:rPr>
                          <m:t>700</m:t>
                        </m:r>
                      </m:den>
                    </m:f>
                    <m:r>
                      <a:rPr lang="en-US" i="1">
                        <a:latin typeface="Cambria Math" panose="02040503050406030204" pitchFamily="18" charset="0"/>
                      </a:rPr>
                      <m:t>)</m:t>
                    </m:r>
                  </m:oMath>
                </a14:m>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4"/>
                <a:stretch>
                  <a:fillRect l="-341" t="-872"/>
                </a:stretch>
              </a:blipFill>
            </p:spPr>
            <p:txBody>
              <a:bodyPr/>
              <a:lstStyle/>
              <a:p>
                <a:r>
                  <a:rPr lang="en-US">
                    <a:noFill/>
                  </a:rPr>
                  <a:t> </a:t>
                </a:r>
              </a:p>
            </p:txBody>
          </p:sp>
        </mc:Fallback>
      </mc:AlternateContent>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05775575"/>
      </p:ext>
    </p:extLst>
  </p:cSld>
  <p:clrMapOvr>
    <a:masterClrMapping/>
  </p:clrMapOvr>
  <mc:AlternateContent xmlns:mc="http://schemas.openxmlformats.org/markup-compatibility/2006" xmlns:p14="http://schemas.microsoft.com/office/powerpoint/2010/main">
    <mc:Choice Requires="p14">
      <p:transition spd="slow" p14:dur="2000" advTm="79891"/>
    </mc:Choice>
    <mc:Fallback xmlns="">
      <p:transition spd="slow" advTm="798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Extraction – </a:t>
            </a:r>
            <a:r>
              <a:rPr lang="en-US" dirty="0" smtClean="0"/>
              <a:t>Delta MFCC</a:t>
            </a:r>
            <a:r>
              <a:rPr lang="en-US" dirty="0"/>
              <a:t>	</a:t>
            </a:r>
          </a:p>
        </p:txBody>
      </p:sp>
      <p:sp>
        <p:nvSpPr>
          <p:cNvPr id="3" name="Content Placeholder 2"/>
          <p:cNvSpPr>
            <a:spLocks noGrp="1"/>
          </p:cNvSpPr>
          <p:nvPr>
            <p:ph idx="1"/>
          </p:nvPr>
        </p:nvSpPr>
        <p:spPr/>
        <p:txBody>
          <a:bodyPr/>
          <a:lstStyle/>
          <a:p>
            <a:r>
              <a:rPr lang="en-US" dirty="0"/>
              <a:t>Features for classification system need to be channel </a:t>
            </a:r>
            <a:r>
              <a:rPr lang="en-US" dirty="0" smtClean="0"/>
              <a:t>invariant.</a:t>
            </a:r>
          </a:p>
          <a:p>
            <a:r>
              <a:rPr lang="en-US" dirty="0" smtClean="0"/>
              <a:t>Therefore</a:t>
            </a:r>
            <a:r>
              <a:rPr lang="en-US" dirty="0"/>
              <a:t>, dynamic features reflecting change over time are </a:t>
            </a:r>
            <a:r>
              <a:rPr lang="en-US" dirty="0" smtClean="0"/>
              <a:t>required.</a:t>
            </a:r>
          </a:p>
          <a:p>
            <a:r>
              <a:rPr lang="en-US" dirty="0" smtClean="0"/>
              <a:t>Delta </a:t>
            </a:r>
            <a:r>
              <a:rPr lang="en-US" dirty="0" err="1" smtClean="0"/>
              <a:t>Cepstral</a:t>
            </a:r>
            <a:r>
              <a:rPr lang="en-US" dirty="0" smtClean="0"/>
              <a:t> Features serves to solve that problem.</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66378667"/>
      </p:ext>
    </p:extLst>
  </p:cSld>
  <p:clrMapOvr>
    <a:masterClrMapping/>
  </p:clrMapOvr>
  <mc:AlternateContent xmlns:mc="http://schemas.openxmlformats.org/markup-compatibility/2006" xmlns:p14="http://schemas.microsoft.com/office/powerpoint/2010/main">
    <mc:Choice Requires="p14">
      <p:transition spd="slow" p14:dur="2000" advTm="50035"/>
    </mc:Choice>
    <mc:Fallback xmlns="">
      <p:transition spd="slow" advTm="500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Extraction – </a:t>
            </a:r>
            <a:r>
              <a:rPr lang="en-US" dirty="0" err="1" smtClean="0"/>
              <a:t>PSDev</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Power Spectrum Deviation (</a:t>
                </a:r>
                <a:r>
                  <a:rPr lang="en-US" dirty="0" err="1"/>
                  <a:t>PSDev</a:t>
                </a:r>
                <a:r>
                  <a:rPr lang="en-US" dirty="0"/>
                  <a:t>) is computed as the standard deviation of the filter bank energies in each band. </a:t>
                </a:r>
                <a:endParaRPr lang="en-US" dirty="0" smtClean="0"/>
              </a:p>
              <a:p>
                <a:r>
                  <a:rPr lang="en-US" dirty="0" err="1"/>
                  <a:t>PSDev</a:t>
                </a:r>
                <a:r>
                  <a:rPr lang="en-US" dirty="0"/>
                  <a:t> can be found using :-</a:t>
                </a:r>
              </a:p>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𝑖</m:t>
                        </m:r>
                      </m:sub>
                    </m:sSub>
                    <m:r>
                      <a:rPr lang="en-US" i="1">
                        <a:latin typeface="Cambria Math" panose="02040503050406030204" pitchFamily="18" charset="0"/>
                      </a:rPr>
                      <m:t>= </m:t>
                    </m:r>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𝑛</m:t>
                        </m:r>
                        <m:r>
                          <a:rPr lang="en-US" i="1">
                            <a:latin typeface="Cambria Math" panose="02040503050406030204" pitchFamily="18" charset="0"/>
                          </a:rPr>
                          <m:t>−1</m:t>
                        </m:r>
                      </m:den>
                    </m:f>
                    <m:r>
                      <a:rPr lang="en-US" i="1">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𝑗</m:t>
                        </m:r>
                        <m:r>
                          <a:rPr lang="en-US" i="1">
                            <a:latin typeface="Cambria Math" panose="02040503050406030204" pitchFamily="18" charset="0"/>
                          </a:rPr>
                          <m:t>=1</m:t>
                        </m:r>
                      </m:sub>
                      <m:sup>
                        <m:r>
                          <a:rPr lang="en-US" i="1">
                            <a:latin typeface="Cambria Math" panose="02040503050406030204" pitchFamily="18" charset="0"/>
                          </a:rPr>
                          <m:t>𝑁</m:t>
                        </m:r>
                      </m:sup>
                      <m:e>
                        <m:sSup>
                          <m:sSupPr>
                            <m:ctrlPr>
                              <a:rPr lang="en-US" i="1">
                                <a:latin typeface="Cambria Math" panose="02040503050406030204" pitchFamily="18" charset="0"/>
                              </a:rPr>
                            </m:ctrlPr>
                          </m:sSupPr>
                          <m:e>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𝐸</m:t>
                                </m:r>
                              </m:e>
                              <m:sub>
                                <m:r>
                                  <a:rPr lang="en-US" i="1">
                                    <a:latin typeface="Cambria Math" panose="02040503050406030204" pitchFamily="18" charset="0"/>
                                  </a:rPr>
                                  <m:t>𝑖𝑗</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𝐸</m:t>
                                </m:r>
                              </m:e>
                              <m:sub>
                                <m:r>
                                  <a:rPr lang="en-US" i="1">
                                    <a:latin typeface="Cambria Math" panose="02040503050406030204" pitchFamily="18" charset="0"/>
                                  </a:rPr>
                                  <m:t>𝑖</m:t>
                                </m:r>
                              </m:sub>
                            </m:sSub>
                            <m:r>
                              <a:rPr lang="en-US" i="1">
                                <a:latin typeface="Cambria Math" panose="02040503050406030204" pitchFamily="18" charset="0"/>
                              </a:rPr>
                              <m:t>)</m:t>
                            </m:r>
                          </m:e>
                          <m:sup>
                            <m:r>
                              <a:rPr lang="en-US" i="1">
                                <a:latin typeface="Cambria Math" panose="02040503050406030204" pitchFamily="18" charset="0"/>
                              </a:rPr>
                              <m:t>2</m:t>
                            </m:r>
                          </m:sup>
                        </m:sSup>
                      </m:e>
                    </m:nary>
                    <m:r>
                      <a:rPr lang="en-US" i="1">
                        <a:latin typeface="Cambria Math" panose="02040503050406030204" pitchFamily="18" charset="0"/>
                      </a:rPr>
                      <m:t>)</m:t>
                    </m:r>
                  </m:oMath>
                </a14:m>
                <a:r>
                  <a:rPr lang="en-US" dirty="0"/>
                  <a:t> </a:t>
                </a:r>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4"/>
                <a:stretch>
                  <a:fillRect l="-341" t="-872"/>
                </a:stretch>
              </a:blipFill>
            </p:spPr>
            <p:txBody>
              <a:bodyPr/>
              <a:lstStyle/>
              <a:p>
                <a:r>
                  <a:rPr lang="en-US">
                    <a:noFill/>
                  </a:rPr>
                  <a:t> </a:t>
                </a:r>
              </a:p>
            </p:txBody>
          </p:sp>
        </mc:Fallback>
      </mc:AlternateContent>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03818455"/>
      </p:ext>
    </p:extLst>
  </p:cSld>
  <p:clrMapOvr>
    <a:masterClrMapping/>
  </p:clrMapOvr>
  <mc:AlternateContent xmlns:mc="http://schemas.openxmlformats.org/markup-compatibility/2006" xmlns:p14="http://schemas.microsoft.com/office/powerpoint/2010/main">
    <mc:Choice Requires="p14">
      <p:transition spd="slow" p14:dur="2000" advTm="36061"/>
    </mc:Choice>
    <mc:Fallback xmlns="">
      <p:transition spd="slow" advTm="360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Extraction – </a:t>
            </a:r>
            <a:r>
              <a:rPr lang="en-US" dirty="0" smtClean="0"/>
              <a:t>RASTA-PLP	</a:t>
            </a:r>
            <a:endParaRPr lang="en-US" dirty="0"/>
          </a:p>
        </p:txBody>
      </p:sp>
      <p:sp>
        <p:nvSpPr>
          <p:cNvPr id="3" name="Content Placeholder 2"/>
          <p:cNvSpPr>
            <a:spLocks noGrp="1"/>
          </p:cNvSpPr>
          <p:nvPr>
            <p:ph idx="1"/>
          </p:nvPr>
        </p:nvSpPr>
        <p:spPr/>
        <p:txBody>
          <a:bodyPr/>
          <a:lstStyle/>
          <a:p>
            <a:r>
              <a:rPr lang="en-US" dirty="0" smtClean="0"/>
              <a:t>A </a:t>
            </a:r>
            <a:r>
              <a:rPr lang="en-US" dirty="0"/>
              <a:t>technique that applies a band-pass filter to the energy in each frequency </a:t>
            </a:r>
            <a:r>
              <a:rPr lang="en-US" dirty="0" err="1"/>
              <a:t>subband</a:t>
            </a:r>
            <a:r>
              <a:rPr lang="en-US" dirty="0"/>
              <a:t> in order to smooth over</a:t>
            </a:r>
            <a:r>
              <a:rPr lang="en-US" b="1" dirty="0"/>
              <a:t> </a:t>
            </a:r>
            <a:r>
              <a:rPr lang="en-US" dirty="0"/>
              <a:t>short-term noise variations and to remove any constant offset resulting from static spectral coloration in the speech channel.</a:t>
            </a:r>
          </a:p>
          <a:p>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41875069"/>
      </p:ext>
    </p:extLst>
  </p:cSld>
  <p:clrMapOvr>
    <a:masterClrMapping/>
  </p:clrMapOvr>
  <mc:AlternateContent xmlns:mc="http://schemas.openxmlformats.org/markup-compatibility/2006" xmlns:p14="http://schemas.microsoft.com/office/powerpoint/2010/main">
    <mc:Choice Requires="p14">
      <p:transition spd="slow" p14:dur="2000" advTm="45758"/>
    </mc:Choice>
    <mc:Fallback xmlns="">
      <p:transition spd="slow" advTm="457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Universal Background Model (UBM) Adaptation</a:t>
            </a:r>
            <a:endParaRPr lang="en-US" dirty="0"/>
          </a:p>
        </p:txBody>
      </p:sp>
      <p:sp>
        <p:nvSpPr>
          <p:cNvPr id="3" name="Content Placeholder 2"/>
          <p:cNvSpPr>
            <a:spLocks noGrp="1"/>
          </p:cNvSpPr>
          <p:nvPr>
            <p:ph idx="1"/>
          </p:nvPr>
        </p:nvSpPr>
        <p:spPr/>
        <p:txBody>
          <a:bodyPr/>
          <a:lstStyle/>
          <a:p>
            <a:r>
              <a:rPr lang="en-US" dirty="0"/>
              <a:t>Universal background model (UBM) classification is a technique that can be utilized when there is an extremely large amount of available but unlabeled data. Features from this unlabeled data are used to boost the performance of traditional </a:t>
            </a:r>
            <a:r>
              <a:rPr lang="en-US" dirty="0" smtClean="0"/>
              <a:t>classifiers.</a:t>
            </a:r>
          </a:p>
          <a:p>
            <a:r>
              <a:rPr lang="en-US" dirty="0"/>
              <a:t>UBM adaptation and testing consists of several discrete steps. The steps themselves are:</a:t>
            </a:r>
          </a:p>
          <a:p>
            <a:r>
              <a:rPr lang="en-US" dirty="0"/>
              <a:t>1. Background model creation</a:t>
            </a:r>
          </a:p>
          <a:p>
            <a:r>
              <a:rPr lang="en-US" dirty="0"/>
              <a:t>2. Background model adaptation to a specific ensemble</a:t>
            </a:r>
          </a:p>
          <a:p>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8098133"/>
      </p:ext>
    </p:extLst>
  </p:cSld>
  <p:clrMapOvr>
    <a:masterClrMapping/>
  </p:clrMapOvr>
  <mc:AlternateContent xmlns:mc="http://schemas.openxmlformats.org/markup-compatibility/2006" xmlns:p14="http://schemas.microsoft.com/office/powerpoint/2010/main">
    <mc:Choice Requires="p14">
      <p:transition spd="slow" p14:dur="2000" advTm="72527"/>
    </mc:Choice>
    <mc:Fallback xmlns="">
      <p:transition spd="slow" advTm="725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Universal Background Model (UBM) </a:t>
            </a:r>
            <a:r>
              <a:rPr lang="en-US" b="1" dirty="0" smtClean="0"/>
              <a:t>Adaptation - Continued</a:t>
            </a:r>
            <a:endParaRPr lang="en-US"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922275" y="2052638"/>
            <a:ext cx="3309225" cy="4195762"/>
          </a:xfr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09053360"/>
      </p:ext>
    </p:extLst>
  </p:cSld>
  <p:clrMapOvr>
    <a:masterClrMapping/>
  </p:clrMapOvr>
  <mc:AlternateContent xmlns:mc="http://schemas.openxmlformats.org/markup-compatibility/2006" xmlns:p14="http://schemas.microsoft.com/office/powerpoint/2010/main">
    <mc:Choice Requires="p14">
      <p:transition spd="slow" p14:dur="2000" advTm="85477"/>
    </mc:Choice>
    <mc:Fallback xmlns="">
      <p:transition spd="slow" advTm="85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Universal Background Model (UBM) Adaptation - Continued</a:t>
            </a:r>
            <a:endParaRPr lang="en-US" dirty="0"/>
          </a:p>
        </p:txBody>
      </p:sp>
      <p:sp>
        <p:nvSpPr>
          <p:cNvPr id="3" name="Content Placeholder 2"/>
          <p:cNvSpPr>
            <a:spLocks noGrp="1"/>
          </p:cNvSpPr>
          <p:nvPr>
            <p:ph idx="1"/>
          </p:nvPr>
        </p:nvSpPr>
        <p:spPr/>
        <p:txBody>
          <a:bodyPr/>
          <a:lstStyle/>
          <a:p>
            <a:r>
              <a:rPr lang="en-US" dirty="0"/>
              <a:t>A</a:t>
            </a:r>
            <a:r>
              <a:rPr lang="en-US" dirty="0" smtClean="0"/>
              <a:t>dvantage </a:t>
            </a:r>
            <a:r>
              <a:rPr lang="en-US" dirty="0"/>
              <a:t>to using UBM adaptation as opposed to training an individual Gaussian mixture model (GMM) for each class is that it is assumed that the UBM is already well-trained. GMMs often fit data sub-optimally, but the well-trained parameters of the UBM provide a good starting point for additional models built on top of it.</a:t>
            </a:r>
          </a:p>
          <a:p>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24607142"/>
      </p:ext>
    </p:extLst>
  </p:cSld>
  <p:clrMapOvr>
    <a:masterClrMapping/>
  </p:clrMapOvr>
  <mc:AlternateContent xmlns:mc="http://schemas.openxmlformats.org/markup-compatibility/2006" xmlns:p14="http://schemas.microsoft.com/office/powerpoint/2010/main">
    <mc:Choice Requires="p14">
      <p:transition spd="slow" p14:dur="2000" advTm="63441"/>
    </mc:Choice>
    <mc:Fallback xmlns="">
      <p:transition spd="slow" advTm="63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210</TotalTime>
  <Words>442</Words>
  <Application>Microsoft Office PowerPoint</Application>
  <PresentationFormat>Widescreen</PresentationFormat>
  <Paragraphs>44</Paragraphs>
  <Slides>13</Slides>
  <Notes>0</Notes>
  <HiddenSlides>0</HiddenSlides>
  <MMClips>13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Cambria Math</vt:lpstr>
      <vt:lpstr>Century Gothic</vt:lpstr>
      <vt:lpstr>Times New Roman</vt:lpstr>
      <vt:lpstr>Wingdings 3</vt:lpstr>
      <vt:lpstr>Ion</vt:lpstr>
      <vt:lpstr>Classification of Speech/Music Using Multivariate Features  </vt:lpstr>
      <vt:lpstr>Motivation </vt:lpstr>
      <vt:lpstr>Feature Extraction – MFCC </vt:lpstr>
      <vt:lpstr>Feature Extraction – Delta MFCC </vt:lpstr>
      <vt:lpstr>Feature Extraction – PSDev</vt:lpstr>
      <vt:lpstr>Feature Extraction – RASTA-PLP </vt:lpstr>
      <vt:lpstr>Universal Background Model (UBM) Adaptation</vt:lpstr>
      <vt:lpstr>Universal Background Model (UBM) Adaptation - Continued</vt:lpstr>
      <vt:lpstr>Universal Background Model (UBM) Adaptation - Continued</vt:lpstr>
      <vt:lpstr>Implementation</vt:lpstr>
      <vt:lpstr>Results </vt:lpstr>
      <vt:lpstr>Conclusion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Classification of Speech/Music Using Multivariate Features</dc:title>
  <dc:creator>shubhanshu yadav</dc:creator>
  <cp:lastModifiedBy>shubhanshu yadav</cp:lastModifiedBy>
  <cp:revision>13</cp:revision>
  <dcterms:created xsi:type="dcterms:W3CDTF">2014-12-21T03:17:01Z</dcterms:created>
  <dcterms:modified xsi:type="dcterms:W3CDTF">2014-12-21T20:38:37Z</dcterms:modified>
</cp:coreProperties>
</file>

<file path=docProps/thumbnail.jpeg>
</file>